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80" r:id="rId5"/>
    <p:sldId id="256" r:id="rId6"/>
    <p:sldId id="287" r:id="rId7"/>
    <p:sldId id="285" r:id="rId8"/>
    <p:sldId id="284" r:id="rId9"/>
    <p:sldId id="283" r:id="rId10"/>
    <p:sldId id="288" r:id="rId11"/>
    <p:sldId id="290" r:id="rId12"/>
    <p:sldId id="286" r:id="rId13"/>
    <p:sldId id="258" r:id="rId14"/>
    <p:sldId id="305" r:id="rId15"/>
    <p:sldId id="292" r:id="rId16"/>
    <p:sldId id="266" r:id="rId17"/>
    <p:sldId id="269" r:id="rId18"/>
    <p:sldId id="270" r:id="rId19"/>
    <p:sldId id="271" r:id="rId20"/>
    <p:sldId id="273" r:id="rId21"/>
    <p:sldId id="259" r:id="rId22"/>
    <p:sldId id="268" r:id="rId23"/>
    <p:sldId id="295" r:id="rId24"/>
    <p:sldId id="297" r:id="rId25"/>
    <p:sldId id="296" r:id="rId26"/>
    <p:sldId id="304" r:id="rId27"/>
    <p:sldId id="303" r:id="rId28"/>
    <p:sldId id="306" r:id="rId29"/>
    <p:sldId id="274" r:id="rId3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126" y="6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>
                <a:effectLst/>
              </a:rPr>
              <a:t>ESRGV HIPPY </a:t>
            </a:r>
            <a:r>
              <a:rPr lang="en-US" sz="1800" b="0" i="0" baseline="0" dirty="0" smtClean="0">
                <a:effectLst/>
              </a:rPr>
              <a:t>Program 2019-20</a:t>
            </a:r>
            <a:endParaRPr lang="en-US" dirty="0">
              <a:effectLst/>
            </a:endParaRPr>
          </a:p>
          <a:p>
            <a:pPr>
              <a:defRPr/>
            </a:pPr>
            <a:r>
              <a:rPr lang="en-US" sz="1800" b="0" i="0" baseline="0" dirty="0">
                <a:effectLst/>
              </a:rPr>
              <a:t>Percent by Initial Bracken Result all  assessments</a:t>
            </a:r>
            <a:endParaRPr lang="en-US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'Bracken initial'!$AA$1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99D-414D-85CC-294029992B8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99D-414D-85CC-294029992B8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99D-414D-85CC-294029992B8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99D-414D-85CC-294029992B8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99D-414D-85CC-294029992B85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'Bracken initial'!$W$2:$W$6</c:f>
              <c:strCache>
                <c:ptCount val="5"/>
                <c:pt idx="0">
                  <c:v>Very Delayed</c:v>
                </c:pt>
                <c:pt idx="1">
                  <c:v>Delayed</c:v>
                </c:pt>
                <c:pt idx="2">
                  <c:v>Average</c:v>
                </c:pt>
                <c:pt idx="3">
                  <c:v>Advance</c:v>
                </c:pt>
                <c:pt idx="4">
                  <c:v>Very Advanced</c:v>
                </c:pt>
              </c:strCache>
            </c:strRef>
          </c:cat>
          <c:val>
            <c:numRef>
              <c:f>'Bracken initial'!$AA$2:$AA$6</c:f>
              <c:numCache>
                <c:formatCode>0%</c:formatCode>
                <c:ptCount val="5"/>
                <c:pt idx="0">
                  <c:v>5.6818181818181816E-2</c:v>
                </c:pt>
                <c:pt idx="1">
                  <c:v>0.15909090909090909</c:v>
                </c:pt>
                <c:pt idx="2">
                  <c:v>0.54545454545454541</c:v>
                </c:pt>
                <c:pt idx="3">
                  <c:v>0.17045454545454544</c:v>
                </c:pt>
                <c:pt idx="4">
                  <c:v>6.8181818181818177E-2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99D-414D-85CC-294029992B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>
                <a:effectLst/>
              </a:rPr>
              <a:t>ESRGV HIPPY </a:t>
            </a:r>
            <a:r>
              <a:rPr lang="en-US" sz="1800" b="0" i="0" baseline="0" dirty="0" smtClean="0">
                <a:effectLst/>
              </a:rPr>
              <a:t>Program 2019-20</a:t>
            </a:r>
            <a:endParaRPr lang="en-US" dirty="0">
              <a:effectLst/>
            </a:endParaRPr>
          </a:p>
          <a:p>
            <a:pPr>
              <a:defRPr/>
            </a:pPr>
            <a:r>
              <a:rPr lang="en-US" sz="1800" b="0" i="0" baseline="0" dirty="0">
                <a:effectLst/>
              </a:rPr>
              <a:t>Percent by Bracken Result all Post assessments</a:t>
            </a:r>
            <a:endParaRPr lang="en-US" sz="1800" dirty="0">
              <a:effectLst/>
            </a:endParaRPr>
          </a:p>
        </c:rich>
      </c:tx>
      <c:layout>
        <c:manualLayout>
          <c:xMode val="edge"/>
          <c:yMode val="edge"/>
          <c:x val="0.24798628878014853"/>
          <c:y val="2.80683753796196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343496461366699"/>
          <c:y val="0.21851766883379475"/>
          <c:w val="0.3758314652675232"/>
          <c:h val="0.6549391967257554"/>
        </c:manualLayout>
      </c:layout>
      <c:pieChart>
        <c:varyColors val="1"/>
        <c:ser>
          <c:idx val="0"/>
          <c:order val="0"/>
          <c:tx>
            <c:strRef>
              <c:f>'Bracken post'!$AA$1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8D1-4EC3-B9AB-7219DBD4777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8D1-4EC3-B9AB-7219DBD4777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8D1-4EC3-B9AB-7219DBD47770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8D1-4EC3-B9AB-7219DBD47770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8D1-4EC3-B9AB-7219DBD4777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'Bracken post'!$W$2:$W$6</c:f>
              <c:strCache>
                <c:ptCount val="5"/>
                <c:pt idx="0">
                  <c:v>Very Delayed</c:v>
                </c:pt>
                <c:pt idx="1">
                  <c:v>Delayed</c:v>
                </c:pt>
                <c:pt idx="2">
                  <c:v>Average</c:v>
                </c:pt>
                <c:pt idx="3">
                  <c:v>Advance</c:v>
                </c:pt>
                <c:pt idx="4">
                  <c:v>Very Advanced</c:v>
                </c:pt>
              </c:strCache>
            </c:strRef>
          </c:cat>
          <c:val>
            <c:numRef>
              <c:f>'Bracken post'!$AA$2:$AA$6</c:f>
              <c:numCache>
                <c:formatCode>0%</c:formatCode>
                <c:ptCount val="5"/>
                <c:pt idx="0">
                  <c:v>1.9607843137254902E-2</c:v>
                </c:pt>
                <c:pt idx="1">
                  <c:v>9.8039215686274508E-2</c:v>
                </c:pt>
                <c:pt idx="2">
                  <c:v>0.41176470588235292</c:v>
                </c:pt>
                <c:pt idx="3">
                  <c:v>0.27450980392156865</c:v>
                </c:pt>
                <c:pt idx="4">
                  <c:v>0.19607843137254902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8D1-4EC3-B9AB-7219DBD4777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395533217570364"/>
          <c:y val="0.92570255652727207"/>
          <c:w val="0.59208917626864443"/>
          <c:h val="7.42974434727278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B7AABA-6517-4C11-A608-D49B8E7C3DCF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C2DA0E6-22EA-4BC4-968F-2633ABDB0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86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F06EDB6-4B6F-4233-8EFC-1C3C1B72FE01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FB9237E-B6C0-4046-AB03-D0FBC9314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98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Served</a:t>
            </a:r>
            <a:r>
              <a:rPr lang="en-US" baseline="0" dirty="0" smtClean="0"/>
              <a:t> in the HOPES program so she has home visits with Parents as Teachers as the evidence-based program model </a:t>
            </a:r>
          </a:p>
          <a:p>
            <a:r>
              <a:rPr lang="en-US" baseline="0" dirty="0" smtClean="0"/>
              <a:t>Impact: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237E-B6C0-4046-AB03-D0FBC9314E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42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our agency provides a system of services to meet the needs of</a:t>
            </a:r>
            <a:r>
              <a:rPr lang="en-US" baseline="0" dirty="0" smtClean="0"/>
              <a:t> families and works with our partners/NFP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237E-B6C0-4046-AB03-D0FBC9314E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74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Coalition priority</a:t>
            </a:r>
            <a:r>
              <a:rPr lang="en-US" baseline="0" dirty="0" smtClean="0"/>
              <a:t> Results: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237E-B6C0-4046-AB03-D0FBC9314E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33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Coalition Work:  Make the First Five Count</a:t>
            </a:r>
            <a:r>
              <a:rPr lang="en-US" baseline="0" dirty="0" smtClean="0"/>
              <a:t> Coalition: Panel Members:  Veronica Gonzales,  Rep Terry Canales,  Judge Betancourt, Dr. Lopez, Sarah Abrahams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237E-B6C0-4046-AB03-D0FBC9314E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19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237E-B6C0-4046-AB03-D0FBC9314E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6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237E-B6C0-4046-AB03-D0FBC9314E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01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Social Impact: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237E-B6C0-4046-AB03-D0FBC9314E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04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237E-B6C0-4046-AB03-D0FBC9314E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07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Impact</a:t>
            </a:r>
            <a:r>
              <a:rPr lang="en-US" baseline="0" dirty="0" smtClean="0"/>
              <a:t> on School Readiness:  HOPES PAT program:  152 children, over one year,  14% Very Delayed to 6%    31% delayed to 25%    Average scores moved from 51% to 57%            Advanced scores moved from 3% to 11%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237E-B6C0-4046-AB03-D0FBC9314E9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56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Stories</a:t>
            </a:r>
            <a:r>
              <a:rPr lang="en-US" baseline="0" dirty="0" smtClean="0"/>
              <a:t> of</a:t>
            </a:r>
            <a:r>
              <a:rPr lang="en-US" dirty="0" smtClean="0"/>
              <a:t> Impact: Addressing and supporting families with</a:t>
            </a:r>
            <a:r>
              <a:rPr lang="en-US" baseline="0" dirty="0" smtClean="0"/>
              <a:t> high risk factors:  Davis family, young mothers succeeding,   School success with child and parent, Dago with ECI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237E-B6C0-4046-AB03-D0FBC9314E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604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Served</a:t>
            </a:r>
            <a:r>
              <a:rPr lang="en-US" baseline="0" dirty="0" smtClean="0"/>
              <a:t> in the HOPES program so she has home visits with Parents as Teachers as the evidence-based program model </a:t>
            </a:r>
          </a:p>
          <a:p>
            <a:r>
              <a:rPr lang="en-US" baseline="0" dirty="0" smtClean="0"/>
              <a:t>Impact: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237E-B6C0-4046-AB03-D0FBC9314E9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83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Easterseals</a:t>
            </a:r>
            <a:r>
              <a:rPr lang="en-US" baseline="0" dirty="0" smtClean="0"/>
              <a:t> got involved in home visiting– disabilities include social, emotional and educational challenges.  Home Visiting programs address these conditions– in the home, meeting parents where they are.</a:t>
            </a:r>
          </a:p>
          <a:p>
            <a:r>
              <a:rPr lang="en-US" baseline="0" dirty="0" smtClean="0"/>
              <a:t>Individualizes,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237E-B6C0-4046-AB03-D0FBC9314E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710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Served</a:t>
            </a:r>
            <a:r>
              <a:rPr lang="en-US" baseline="0" dirty="0" smtClean="0"/>
              <a:t> in the HOPES program so she has home visits with Parents as Teachers as the evidence-based program model </a:t>
            </a:r>
          </a:p>
          <a:p>
            <a:r>
              <a:rPr lang="en-US" baseline="0" dirty="0" smtClean="0"/>
              <a:t>Impact: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237E-B6C0-4046-AB03-D0FBC9314E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969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Served</a:t>
            </a:r>
            <a:r>
              <a:rPr lang="en-US" baseline="0" dirty="0" smtClean="0"/>
              <a:t> in the HOPES program so she has home visits with Parents as Teachers as the evidence-based program model </a:t>
            </a:r>
          </a:p>
          <a:p>
            <a:r>
              <a:rPr lang="en-US" baseline="0" dirty="0" smtClean="0"/>
              <a:t>Impact: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237E-B6C0-4046-AB03-D0FBC9314E9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14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Served</a:t>
            </a:r>
            <a:r>
              <a:rPr lang="en-US" baseline="0" dirty="0" smtClean="0"/>
              <a:t> in the HOPES program so she has home visits with Parents as Teachers as the evidence-based program model </a:t>
            </a:r>
          </a:p>
          <a:p>
            <a:r>
              <a:rPr lang="en-US" baseline="0" dirty="0" smtClean="0"/>
              <a:t>Impact: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237E-B6C0-4046-AB03-D0FBC9314E9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91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Wingdings" panose="05000000000000000000" pitchFamily="2" charset="2"/>
              <a:buChar char="ü"/>
            </a:pPr>
            <a:r>
              <a:rPr lang="en-US" dirty="0"/>
              <a:t>Natural environment– least restrictive environment</a:t>
            </a:r>
          </a:p>
          <a:p>
            <a:pPr marL="174708" indent="-174708">
              <a:buFont typeface="Wingdings" panose="05000000000000000000" pitchFamily="2" charset="2"/>
              <a:buChar char="ü"/>
            </a:pPr>
            <a:r>
              <a:rPr lang="en-US" dirty="0"/>
              <a:t>where services are provided</a:t>
            </a:r>
          </a:p>
          <a:p>
            <a:pPr marL="174708" indent="-174708">
              <a:buFont typeface="Wingdings" panose="05000000000000000000" pitchFamily="2" charset="2"/>
              <a:buChar char="ü"/>
            </a:pPr>
            <a:r>
              <a:rPr lang="en-US" dirty="0"/>
              <a:t>Assess your center– are all kids included, all the time?</a:t>
            </a:r>
            <a:endParaRPr lang="en-US" dirty="0" smtClean="0"/>
          </a:p>
          <a:p>
            <a:r>
              <a:rPr lang="en-US" dirty="0" smtClean="0"/>
              <a:t>Note:</a:t>
            </a:r>
            <a:r>
              <a:rPr lang="en-US" baseline="0" dirty="0" smtClean="0"/>
              <a:t>  </a:t>
            </a:r>
            <a:endParaRPr lang="en-US" dirty="0" smtClean="0"/>
          </a:p>
          <a:p>
            <a:r>
              <a:rPr lang="en-US" dirty="0" smtClean="0"/>
              <a:t>If a child is already in the</a:t>
            </a:r>
            <a:r>
              <a:rPr lang="en-US" baseline="0" dirty="0" smtClean="0"/>
              <a:t> program and is identified as eligible for early intervention– their supports should be provided in that setting.  More on working with early intervention and therapy this afternoon.</a:t>
            </a:r>
          </a:p>
          <a:p>
            <a:r>
              <a:rPr lang="en-US" baseline="0" dirty="0" smtClean="0"/>
              <a:t>Looking at the environment, activities, materials, cooperative learning, doing something different…. More on accommodations in the upcoming breakout sessions.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6BC8C-BBB0-0E4E-AFDE-34BD02EEB9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59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237E-B6C0-4046-AB03-D0FBC9314E9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59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Served</a:t>
            </a:r>
            <a:r>
              <a:rPr lang="en-US" baseline="0" dirty="0" smtClean="0"/>
              <a:t> in the HOPES program so she has home visits with Parents as Teachers as the evidence-based program model </a:t>
            </a:r>
          </a:p>
          <a:p>
            <a:r>
              <a:rPr lang="en-US" baseline="0" dirty="0" smtClean="0"/>
              <a:t>Impact: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237E-B6C0-4046-AB03-D0FBC9314E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Served</a:t>
            </a:r>
            <a:r>
              <a:rPr lang="en-US" baseline="0" dirty="0" smtClean="0"/>
              <a:t> in the HOPES program so she has home visits with Parents as Teachers as the evidence-based program model </a:t>
            </a:r>
          </a:p>
          <a:p>
            <a:r>
              <a:rPr lang="en-US" baseline="0" dirty="0" smtClean="0"/>
              <a:t>Impact: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237E-B6C0-4046-AB03-D0FBC9314E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64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Served</a:t>
            </a:r>
            <a:r>
              <a:rPr lang="en-US" baseline="0" dirty="0" smtClean="0"/>
              <a:t> in the HOPES program so she has home visits with Parents as Teachers as the evidence-based program model </a:t>
            </a:r>
          </a:p>
          <a:p>
            <a:r>
              <a:rPr lang="en-US" baseline="0" dirty="0" smtClean="0"/>
              <a:t>Impact: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237E-B6C0-4046-AB03-D0FBC9314E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84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Served</a:t>
            </a:r>
            <a:r>
              <a:rPr lang="en-US" baseline="0" dirty="0" smtClean="0"/>
              <a:t> in the HOPES program so she has home visits with Parents as Teachers as the evidence-based program model </a:t>
            </a:r>
          </a:p>
          <a:p>
            <a:r>
              <a:rPr lang="en-US" baseline="0" dirty="0" smtClean="0"/>
              <a:t>Impact: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237E-B6C0-4046-AB03-D0FBC9314E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44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Served</a:t>
            </a:r>
            <a:r>
              <a:rPr lang="en-US" baseline="0" dirty="0" smtClean="0"/>
              <a:t> in the HOPES program so she has home visits with Parents as Teachers as the evidence-based program model </a:t>
            </a:r>
          </a:p>
          <a:p>
            <a:r>
              <a:rPr lang="en-US" baseline="0" dirty="0" smtClean="0"/>
              <a:t>Impact: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237E-B6C0-4046-AB03-D0FBC9314E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3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Served</a:t>
            </a:r>
            <a:r>
              <a:rPr lang="en-US" baseline="0" dirty="0" smtClean="0"/>
              <a:t> in the HOPES program so she has home visits with Parents as Teachers as the evidence-based program model </a:t>
            </a:r>
          </a:p>
          <a:p>
            <a:r>
              <a:rPr lang="en-US" baseline="0" dirty="0" smtClean="0"/>
              <a:t>Impact: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237E-B6C0-4046-AB03-D0FBC9314E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72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our agency provides a system of services to meet the needs of</a:t>
            </a:r>
            <a:r>
              <a:rPr lang="en-US" baseline="0" dirty="0" smtClean="0"/>
              <a:t> families and works with our partners/NFP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9237E-B6C0-4046-AB03-D0FBC9314E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98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FC23-D3FA-4D33-A0BC-BD76D44C922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A76E-D9F3-40A1-9366-B0C96209F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84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FC23-D3FA-4D33-A0BC-BD76D44C922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A76E-D9F3-40A1-9366-B0C96209F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71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FC23-D3FA-4D33-A0BC-BD76D44C922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A76E-D9F3-40A1-9366-B0C96209F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36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FC23-D3FA-4D33-A0BC-BD76D44C922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A76E-D9F3-40A1-9366-B0C96209F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42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FC23-D3FA-4D33-A0BC-BD76D44C922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A76E-D9F3-40A1-9366-B0C96209F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70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FC23-D3FA-4D33-A0BC-BD76D44C922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A76E-D9F3-40A1-9366-B0C96209F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7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FC23-D3FA-4D33-A0BC-BD76D44C922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A76E-D9F3-40A1-9366-B0C96209F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4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FC23-D3FA-4D33-A0BC-BD76D44C922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A76E-D9F3-40A1-9366-B0C96209F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0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FC23-D3FA-4D33-A0BC-BD76D44C922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A76E-D9F3-40A1-9366-B0C96209F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80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FC23-D3FA-4D33-A0BC-BD76D44C922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A76E-D9F3-40A1-9366-B0C96209F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5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CFC23-D3FA-4D33-A0BC-BD76D44C922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A76E-D9F3-40A1-9366-B0C96209F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27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CFC23-D3FA-4D33-A0BC-BD76D44C9220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4A76E-D9F3-40A1-9366-B0C96209F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82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jp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1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.jp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21.png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g"/><Relationship Id="rId7" Type="http://schemas.openxmlformats.org/officeDocument/2006/relationships/hyperlink" Target="https://www.americangirl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8.jpeg"/><Relationship Id="rId4" Type="http://schemas.openxmlformats.org/officeDocument/2006/relationships/image" Target="../media/image2.jpe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3154"/>
            <a:ext cx="12192000" cy="12148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3337" y="827314"/>
            <a:ext cx="899595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	</a:t>
            </a:r>
            <a:endParaRPr lang="en-US" sz="2800" dirty="0" smtClean="0">
              <a:solidFill>
                <a:srgbClr val="002060"/>
              </a:solidFill>
            </a:endParaRPr>
          </a:p>
          <a:p>
            <a:pPr algn="ctr"/>
            <a:endParaRPr lang="en-US" sz="2800" dirty="0" smtClean="0">
              <a:solidFill>
                <a:srgbClr val="002060"/>
              </a:solidFill>
            </a:endParaRPr>
          </a:p>
          <a:p>
            <a:pPr algn="ctr"/>
            <a:endParaRPr lang="en-US" sz="2800" dirty="0">
              <a:solidFill>
                <a:srgbClr val="002060"/>
              </a:solidFill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</a:rPr>
              <a:t>Understanding Inclusion in the</a:t>
            </a:r>
          </a:p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Early Childhood Setting</a:t>
            </a:r>
          </a:p>
          <a:p>
            <a:pPr algn="ctr"/>
            <a:endParaRPr lang="en-US" sz="40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Patricia Rosenlund, Executive Director </a:t>
            </a:r>
          </a:p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Easterseals Rio Grande Valley</a:t>
            </a:r>
            <a:endParaRPr lang="en-US" sz="2800" i="1" dirty="0" smtClean="0">
              <a:solidFill>
                <a:srgbClr val="002060"/>
              </a:solidFill>
              <a:latin typeface="Lucida Handwriting" panose="03010101010101010101" pitchFamily="66" charset="0"/>
            </a:endParaRPr>
          </a:p>
          <a:p>
            <a:endParaRPr lang="en-US" sz="2800" i="1" dirty="0">
              <a:solidFill>
                <a:srgbClr val="002060"/>
              </a:solidFill>
              <a:latin typeface="Lucida Handwriting" panose="03010101010101010101" pitchFamily="66" charset="0"/>
            </a:endParaRPr>
          </a:p>
          <a:p>
            <a:endParaRPr lang="en-US" sz="2800" i="1" dirty="0" smtClean="0">
              <a:solidFill>
                <a:srgbClr val="002060"/>
              </a:solidFill>
              <a:latin typeface="Lucida Handwriting" panose="03010101010101010101" pitchFamily="66" charset="0"/>
            </a:endParaRPr>
          </a:p>
          <a:p>
            <a:endParaRPr lang="en-US" dirty="0" smtClean="0">
              <a:solidFill>
                <a:srgbClr val="002060"/>
              </a:solidFill>
            </a:endParaRPr>
          </a:p>
        </p:txBody>
      </p:sp>
      <p:pic>
        <p:nvPicPr>
          <p:cNvPr id="6" name="Picture 5" descr="\\ns3\Administration\Fund Development\New Easterseals Brand\Rio Grande Valley_Panton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983" y="6052458"/>
            <a:ext cx="1978116" cy="693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205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422515"/>
              </p:ext>
            </p:extLst>
          </p:nvPr>
        </p:nvGraphicFramePr>
        <p:xfrm>
          <a:off x="1332411" y="126545"/>
          <a:ext cx="8953535" cy="63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name="Presentation" r:id="rId4" imgW="1117254" imgH="838234" progId="PowerPoint.Show.12">
                  <p:embed/>
                </p:oleObj>
              </mc:Choice>
              <mc:Fallback>
                <p:oleObj name="Presentation" r:id="rId4" imgW="1117254" imgH="838234" progId="PowerPoint.Show.12">
                  <p:embed/>
                  <p:pic>
                    <p:nvPicPr>
                      <p:cNvPr id="9" name="Object 8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32411" y="126545"/>
                        <a:ext cx="8953535" cy="63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5371"/>
            <a:ext cx="12192000" cy="1002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49" y="6143987"/>
            <a:ext cx="1174923" cy="62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28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5371"/>
            <a:ext cx="12192000" cy="1002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49" y="6143987"/>
            <a:ext cx="1174923" cy="625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" y="0"/>
            <a:ext cx="5238813" cy="67781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06827" y="1367161"/>
            <a:ext cx="4421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Working with families and </a:t>
            </a:r>
            <a:r>
              <a:rPr lang="en-US" sz="3200" smtClean="0">
                <a:solidFill>
                  <a:srgbClr val="002060"/>
                </a:solidFill>
              </a:rPr>
              <a:t>partners </a:t>
            </a:r>
            <a:r>
              <a:rPr lang="en-US" sz="3200" smtClean="0">
                <a:solidFill>
                  <a:srgbClr val="002060"/>
                </a:solidFill>
              </a:rPr>
              <a:t>through the</a:t>
            </a:r>
            <a:endParaRPr lang="en-US" sz="3200" dirty="0" smtClean="0">
              <a:solidFill>
                <a:srgbClr val="002060"/>
              </a:solidFill>
            </a:endParaRPr>
          </a:p>
          <a:p>
            <a:r>
              <a:rPr lang="en-US" sz="3200" dirty="0" smtClean="0">
                <a:solidFill>
                  <a:srgbClr val="002060"/>
                </a:solidFill>
              </a:rPr>
              <a:t>Coaching Model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000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138" y="183143"/>
            <a:ext cx="8224344" cy="6273665"/>
          </a:xfrm>
          <a:prstGeom prst="rect">
            <a:avLst/>
          </a:prstGeom>
        </p:spPr>
      </p:pic>
      <p:pic>
        <p:nvPicPr>
          <p:cNvPr id="3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5371"/>
            <a:ext cx="12192000" cy="1002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49" y="6143987"/>
            <a:ext cx="1174923" cy="62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2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5371"/>
            <a:ext cx="12192000" cy="1002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49" y="6143987"/>
            <a:ext cx="1174923" cy="625642"/>
          </a:xfrm>
          <a:prstGeom prst="rect">
            <a:avLst/>
          </a:prstGeom>
        </p:spPr>
      </p:pic>
      <p:pic>
        <p:nvPicPr>
          <p:cNvPr id="5" name="Picture 4" descr="\\ns3\Administration\Pictures\MTFFC Coalition\05-18-2018\veronic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9" y="321977"/>
            <a:ext cx="5111539" cy="326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\\ns3\Administration\Pictures\MTFFC Coalition\05-18-2018\kathy's group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342" y="397051"/>
            <a:ext cx="4464297" cy="2636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\\ns3\Administration\Pictures\MTFFC Coalition\05-18-2018\Captain Luna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397" y="3760483"/>
            <a:ext cx="3475667" cy="23753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250627" y="6356685"/>
            <a:ext cx="6939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Make the First Five Count Coalition Community Forum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7718" y="3429000"/>
            <a:ext cx="4742947" cy="262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9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5371"/>
            <a:ext cx="12192000" cy="1002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49" y="6143987"/>
            <a:ext cx="1174923" cy="625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49" y="86032"/>
            <a:ext cx="7935249" cy="59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7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766" y="65314"/>
            <a:ext cx="7887254" cy="5915441"/>
          </a:xfrm>
          <a:prstGeom prst="rect">
            <a:avLst/>
          </a:prstGeom>
        </p:spPr>
      </p:pic>
      <p:pic>
        <p:nvPicPr>
          <p:cNvPr id="3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5371"/>
            <a:ext cx="12192000" cy="1002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49" y="6143987"/>
            <a:ext cx="1174923" cy="62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6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84" y="176806"/>
            <a:ext cx="8065008" cy="6048756"/>
          </a:xfrm>
          <a:prstGeom prst="rect">
            <a:avLst/>
          </a:prstGeom>
        </p:spPr>
      </p:pic>
      <p:pic>
        <p:nvPicPr>
          <p:cNvPr id="3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5371"/>
            <a:ext cx="12192000" cy="1002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49" y="6143987"/>
            <a:ext cx="1174923" cy="62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3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587" y="164592"/>
            <a:ext cx="8143214" cy="6107411"/>
          </a:xfrm>
          <a:prstGeom prst="rect">
            <a:avLst/>
          </a:prstGeom>
        </p:spPr>
      </p:pic>
      <p:pic>
        <p:nvPicPr>
          <p:cNvPr id="3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5371"/>
            <a:ext cx="12192000" cy="1002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49" y="6143987"/>
            <a:ext cx="1174923" cy="62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0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676" y="6249496"/>
            <a:ext cx="1070793" cy="570193"/>
          </a:xfrm>
          <a:prstGeom prst="rect">
            <a:avLst/>
          </a:prstGeom>
        </p:spPr>
      </p:pic>
      <p:pic>
        <p:nvPicPr>
          <p:cNvPr id="3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8290"/>
            <a:ext cx="12192000" cy="964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10" y="6194047"/>
            <a:ext cx="1174923" cy="625642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BF13FA4-07DE-4A52-BCC3-6C8D26A433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2934124"/>
              </p:ext>
            </p:extLst>
          </p:nvPr>
        </p:nvGraphicFramePr>
        <p:xfrm>
          <a:off x="294290" y="696685"/>
          <a:ext cx="5623034" cy="4232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EE79441-3F99-469C-883C-5BDABCF4EA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0188242"/>
              </p:ext>
            </p:extLst>
          </p:nvPr>
        </p:nvGraphicFramePr>
        <p:xfrm>
          <a:off x="5570483" y="633624"/>
          <a:ext cx="6573339" cy="4295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1103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5371"/>
            <a:ext cx="12192000" cy="1002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49" y="6143987"/>
            <a:ext cx="1174923" cy="625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364">
            <a:off x="5390764" y="1880732"/>
            <a:ext cx="2742205" cy="2056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97" y="3088214"/>
            <a:ext cx="2291830" cy="3055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\\ns3\Administration\Fund Development\Annual Dinner 2017\THVP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390" y="383863"/>
            <a:ext cx="2179320" cy="2905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644">
            <a:off x="417451" y="1909298"/>
            <a:ext cx="1944701" cy="2592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09186" y="383863"/>
            <a:ext cx="8660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Family Stories of Impact…. Most important Partner</a:t>
            </a:r>
          </a:p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            Parents are the Champions of Inclusion 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615" y="3547223"/>
            <a:ext cx="3639557" cy="2426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101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Easter Seals Ad Like Object 4.23.15D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2" r="5760" b="19419"/>
          <a:stretch/>
        </p:blipFill>
        <p:spPr>
          <a:xfrm>
            <a:off x="6235337" y="571897"/>
            <a:ext cx="5717377" cy="2152094"/>
          </a:xfrm>
          <a:prstGeom prst="rect">
            <a:avLst/>
          </a:prstGeom>
        </p:spPr>
      </p:pic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9573"/>
            <a:ext cx="12177150" cy="1289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486" y="5929126"/>
            <a:ext cx="1807228" cy="79543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92181" y="519366"/>
            <a:ext cx="11286309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Why is it important to provide </a:t>
            </a:r>
            <a:r>
              <a:rPr lang="en-US" sz="2800" b="1" i="1" dirty="0" smtClean="0">
                <a:solidFill>
                  <a:srgbClr val="002060"/>
                </a:solidFill>
              </a:rPr>
              <a:t>Inclusive Opportunities </a:t>
            </a:r>
            <a:r>
              <a:rPr lang="en-US" sz="2800" b="1" dirty="0" smtClean="0">
                <a:solidFill>
                  <a:srgbClr val="002060"/>
                </a:solidFill>
              </a:rPr>
              <a:t>for Children?  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/>
              </a:rPr>
              <a:t/>
            </a:r>
            <a:b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cs typeface="Arial"/>
              </a:rPr>
            </a:br>
            <a:r>
              <a:rPr lang="en-US" sz="2400" b="1" dirty="0" smtClean="0">
                <a:solidFill>
                  <a:srgbClr val="002060"/>
                </a:solidFill>
                <a:latin typeface="+mn-lt"/>
                <a:cs typeface="Arial"/>
              </a:rPr>
              <a:t>In Life… </a:t>
            </a:r>
            <a:br>
              <a:rPr lang="en-US" sz="2400" b="1" dirty="0" smtClean="0">
                <a:solidFill>
                  <a:srgbClr val="002060"/>
                </a:solidFill>
                <a:latin typeface="+mn-lt"/>
                <a:cs typeface="Arial"/>
              </a:rPr>
            </a:br>
            <a:r>
              <a:rPr lang="en-US" sz="2400" b="1" dirty="0" smtClean="0">
                <a:solidFill>
                  <a:srgbClr val="002060"/>
                </a:solidFill>
                <a:latin typeface="+mn-lt"/>
                <a:cs typeface="Arial"/>
              </a:rPr>
              <a:t>At </a:t>
            </a:r>
            <a:r>
              <a:rPr lang="en-US" sz="2400" b="1" dirty="0">
                <a:solidFill>
                  <a:srgbClr val="002060"/>
                </a:solidFill>
                <a:latin typeface="+mn-lt"/>
                <a:cs typeface="Arial"/>
              </a:rPr>
              <a:t>one point in our lives — </a:t>
            </a:r>
            <a:r>
              <a:rPr lang="en-US" sz="2400" b="1" dirty="0" smtClean="0">
                <a:solidFill>
                  <a:srgbClr val="002060"/>
                </a:solidFill>
                <a:latin typeface="+mn-lt"/>
                <a:cs typeface="Arial"/>
              </a:rPr>
              <a:t/>
            </a:r>
            <a:br>
              <a:rPr lang="en-US" sz="2400" b="1" dirty="0" smtClean="0">
                <a:solidFill>
                  <a:srgbClr val="002060"/>
                </a:solidFill>
                <a:latin typeface="+mn-lt"/>
                <a:cs typeface="Arial"/>
              </a:rPr>
            </a:br>
            <a:r>
              <a:rPr lang="en-US" sz="2400" b="1" dirty="0" smtClean="0">
                <a:solidFill>
                  <a:srgbClr val="002060"/>
                </a:solidFill>
                <a:latin typeface="+mn-lt"/>
                <a:cs typeface="Arial"/>
              </a:rPr>
              <a:t>one </a:t>
            </a:r>
            <a:r>
              <a:rPr lang="en-US" sz="2400" b="1" dirty="0">
                <a:solidFill>
                  <a:srgbClr val="002060"/>
                </a:solidFill>
                <a:latin typeface="+mn-lt"/>
                <a:cs typeface="Arial"/>
              </a:rPr>
              <a:t>way or another — </a:t>
            </a:r>
            <a:r>
              <a:rPr lang="en-US" sz="2400" b="1" dirty="0" smtClean="0">
                <a:solidFill>
                  <a:srgbClr val="002060"/>
                </a:solidFill>
                <a:latin typeface="+mn-lt"/>
                <a:cs typeface="Arial"/>
              </a:rPr>
              <a:t/>
            </a:r>
            <a:br>
              <a:rPr lang="en-US" sz="2400" b="1" dirty="0" smtClean="0">
                <a:solidFill>
                  <a:srgbClr val="002060"/>
                </a:solidFill>
                <a:latin typeface="+mn-lt"/>
                <a:cs typeface="Arial"/>
              </a:rPr>
            </a:br>
            <a:r>
              <a:rPr lang="en-US" sz="2400" b="1" dirty="0" smtClean="0">
                <a:solidFill>
                  <a:srgbClr val="002060"/>
                </a:solidFill>
                <a:latin typeface="+mn-lt"/>
                <a:cs typeface="Arial"/>
              </a:rPr>
              <a:t>disability </a:t>
            </a:r>
            <a:r>
              <a:rPr lang="en-US" sz="2400" b="1" dirty="0">
                <a:solidFill>
                  <a:srgbClr val="002060"/>
                </a:solidFill>
                <a:latin typeface="+mn-lt"/>
                <a:cs typeface="Arial"/>
              </a:rPr>
              <a:t>will touch every single American.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7956" y="3184804"/>
            <a:ext cx="9265245" cy="255454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Redefining disabilities…</a:t>
            </a:r>
          </a:p>
          <a:p>
            <a:r>
              <a:rPr lang="en-US" dirty="0" smtClean="0"/>
              <a:t>    </a:t>
            </a:r>
            <a:r>
              <a:rPr lang="en-US" sz="2400" b="1" dirty="0" smtClean="0">
                <a:solidFill>
                  <a:srgbClr val="002060"/>
                </a:solidFill>
              </a:rPr>
              <a:t>From…</a:t>
            </a:r>
            <a:r>
              <a:rPr lang="en-US" sz="2400" b="1" dirty="0" smtClean="0"/>
              <a:t>                                   </a:t>
            </a:r>
            <a:r>
              <a:rPr lang="en-US" sz="2400" b="1" dirty="0" smtClean="0">
                <a:solidFill>
                  <a:srgbClr val="002060"/>
                </a:solidFill>
              </a:rPr>
              <a:t>To…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Visible, physical conditions              Include social, invisible emotional, &amp; educational challenges     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        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 limitation                                         Being  a part of normal, everyday life</a:t>
            </a:r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 word that labels people                A word that defines a barrier, not a person</a:t>
            </a:r>
          </a:p>
        </p:txBody>
      </p:sp>
    </p:spTree>
    <p:extLst>
      <p:ext uri="{BB962C8B-B14F-4D97-AF65-F5344CB8AC3E}">
        <p14:creationId xmlns:p14="http://schemas.microsoft.com/office/powerpoint/2010/main" val="1215419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3154"/>
            <a:ext cx="12192000" cy="1214847"/>
          </a:xfrm>
          <a:prstGeom prst="rect">
            <a:avLst/>
          </a:prstGeom>
        </p:spPr>
      </p:pic>
      <p:pic>
        <p:nvPicPr>
          <p:cNvPr id="6" name="Picture 5" descr="\\ns3\Administration\Fund Development\New Easterseals Brand\Rio Grande Valley_Panton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112" y="6034239"/>
            <a:ext cx="1978116" cy="6939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87681" y="644435"/>
            <a:ext cx="6844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Addison’s Inclusion Message…..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7681" y="1352321"/>
            <a:ext cx="10492489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 My name is Addison Bortnick.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a FIERCE self-ADVOCATE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a 6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grader at Cathy middle school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(This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my mom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Becca)</a:t>
            </a: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TOGETHER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paving the way for EQUILITY,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only people with Down syndrome,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people of ALL Abilities. 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 are NOT their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DISABILITIES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are People FIRST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 many teachers, peers, and people in our community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JUST DON’T KNOW how much me and others with disabilities are capable of,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the value we bring because they are NOT given the OPPERTUNITY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many individuals with disabilities are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SEGREGATED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“Special Education” Environments.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41" y="433933"/>
            <a:ext cx="4524410" cy="30162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297" y="3624378"/>
            <a:ext cx="4003222" cy="2280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555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3154"/>
            <a:ext cx="12192000" cy="1214847"/>
          </a:xfrm>
          <a:prstGeom prst="rect">
            <a:avLst/>
          </a:prstGeom>
        </p:spPr>
      </p:pic>
      <p:pic>
        <p:nvPicPr>
          <p:cNvPr id="6" name="Picture 5" descr="\\ns3\Administration\Fund Development\New Easterseals Brand\Rio Grande Valley_Panton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061166"/>
            <a:ext cx="1978116" cy="6939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20111" y="644435"/>
            <a:ext cx="6711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Addison’s Inclusion Message…..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964" y="1395064"/>
            <a:ext cx="5134494" cy="42053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/>
          <p:cNvSpPr/>
          <p:nvPr/>
        </p:nvSpPr>
        <p:spPr>
          <a:xfrm>
            <a:off x="620111" y="1558835"/>
            <a:ext cx="1049248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has GONE on for FAR too long. 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have Down syndrome but that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 NOT DEFINE who I am.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PROUD to be ME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was NOT Born to be HELD DOWN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was BORN TO SHINE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believe in myself,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believe in me?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1489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3154"/>
            <a:ext cx="12192000" cy="1214847"/>
          </a:xfrm>
          <a:prstGeom prst="rect">
            <a:avLst/>
          </a:prstGeom>
        </p:spPr>
      </p:pic>
      <p:pic>
        <p:nvPicPr>
          <p:cNvPr id="6" name="Picture 5" descr="\\ns3\Administration\Fund Development\New Easterseals Brand\Rio Grande Valley_Panton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078583"/>
            <a:ext cx="1978116" cy="6939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24465" y="452284"/>
            <a:ext cx="11434916" cy="5588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    How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you support Inclusion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Inclusion is Person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First------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use person-first language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Ensure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children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or adults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with disabilities/key populations, are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involved and considered when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planning</a:t>
            </a:r>
          </a:p>
          <a:p>
            <a:pPr lvl="1"/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Engage parents- they are the experts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of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their child</a:t>
            </a:r>
          </a:p>
          <a:p>
            <a:pPr lvl="1"/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Make inclusion part of the process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check with partners– asking,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can all individuals participate? Are we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reaching individuals/representatives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from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all sectors of the community? 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63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3154"/>
            <a:ext cx="12192000" cy="1214847"/>
          </a:xfrm>
          <a:prstGeom prst="rect">
            <a:avLst/>
          </a:prstGeom>
        </p:spPr>
      </p:pic>
      <p:pic>
        <p:nvPicPr>
          <p:cNvPr id="6" name="Picture 5" descr="\\ns3\Administration\Fund Development\New Easterseals Brand\Rio Grande Valley_Panton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078583"/>
            <a:ext cx="1978116" cy="6939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86813" y="446272"/>
            <a:ext cx="11572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6038" y="615549"/>
            <a:ext cx="24599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Just do it…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86581" y="1323435"/>
            <a:ext cx="10815484" cy="4929881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800" dirty="0" smtClean="0">
                <a:solidFill>
                  <a:schemeClr val="accent1">
                    <a:lumMod val="50000"/>
                  </a:schemeClr>
                </a:solidFill>
              </a:rPr>
              <a:t>Children with disabilities should be supported in the same environments as their siblings, the neighborhood children and other children without disabilities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5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9600" dirty="0" smtClean="0">
                <a:solidFill>
                  <a:schemeClr val="accent1">
                    <a:lumMod val="50000"/>
                  </a:schemeClr>
                </a:solidFill>
              </a:rPr>
              <a:t>Inclusion is not defined as a location; it is active participation with supports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5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9600" dirty="0" smtClean="0">
                <a:solidFill>
                  <a:schemeClr val="accent1">
                    <a:lumMod val="50000"/>
                  </a:schemeClr>
                </a:solidFill>
              </a:rPr>
              <a:t>All programs/groups should engage in on-going self-assessment of their level of inclusion to increase inclusion opportunities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9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9600" dirty="0" smtClean="0">
                <a:solidFill>
                  <a:schemeClr val="accent1">
                    <a:lumMod val="50000"/>
                  </a:schemeClr>
                </a:solidFill>
              </a:rPr>
              <a:t>There is no “type” of child who cannot be successfully included, just more that we need to learn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5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9600" dirty="0" smtClean="0">
                <a:solidFill>
                  <a:schemeClr val="accent1">
                    <a:lumMod val="50000"/>
                  </a:schemeClr>
                </a:solidFill>
              </a:rPr>
              <a:t>Status quo is not acceptable: We must seek to do better for our children and families in our communities</a:t>
            </a:r>
          </a:p>
          <a:p>
            <a:pPr marL="4389120" lvl="8" indent="0">
              <a:buFont typeface="Arial" panose="020B0604020202020204" pitchFamily="34" charset="0"/>
              <a:buNone/>
            </a:pPr>
            <a:r>
              <a:rPr lang="en-US" sz="5000" dirty="0" smtClean="0">
                <a:solidFill>
                  <a:schemeClr val="accent1">
                    <a:lumMod val="50000"/>
                  </a:schemeClr>
                </a:solidFill>
              </a:rPr>
              <a:t>							</a:t>
            </a:r>
          </a:p>
          <a:p>
            <a:pPr marL="4389120" lvl="8" indent="0">
              <a:buFont typeface="Arial" panose="020B0604020202020204" pitchFamily="34" charset="0"/>
              <a:buNone/>
            </a:pPr>
            <a:endParaRPr lang="en-US" sz="1320" dirty="0" smtClean="0"/>
          </a:p>
          <a:p>
            <a:pPr marL="4389120" lvl="8" indent="0">
              <a:buFont typeface="Arial" panose="020B0604020202020204" pitchFamily="34" charset="0"/>
              <a:buNone/>
            </a:pPr>
            <a:endParaRPr lang="en-US" sz="1320" dirty="0" smtClean="0"/>
          </a:p>
          <a:p>
            <a:pPr marL="4389120" lvl="8" indent="0">
              <a:buFont typeface="Arial" panose="020B0604020202020204" pitchFamily="34" charset="0"/>
              <a:buNone/>
            </a:pPr>
            <a:endParaRPr lang="en-US" sz="1320" dirty="0" smtClean="0"/>
          </a:p>
          <a:p>
            <a:pPr marL="4389120" lvl="8" indent="0">
              <a:buFont typeface="Arial" panose="020B0604020202020204" pitchFamily="34" charset="0"/>
              <a:buNone/>
            </a:pPr>
            <a:r>
              <a:rPr lang="en-US" sz="1320" dirty="0" smtClean="0"/>
              <a:t>					</a:t>
            </a:r>
            <a:endParaRPr lang="en-US" sz="1320" dirty="0"/>
          </a:p>
        </p:txBody>
      </p:sp>
    </p:spTree>
    <p:extLst>
      <p:ext uri="{BB962C8B-B14F-4D97-AF65-F5344CB8AC3E}">
        <p14:creationId xmlns:p14="http://schemas.microsoft.com/office/powerpoint/2010/main" val="147278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304" y="5761702"/>
            <a:ext cx="12467304" cy="10962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902" y="363794"/>
            <a:ext cx="10468897" cy="115234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Inclusion from a child’s perspective:</a:t>
            </a:r>
            <a:b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Patrick won a school district essay contest with his creative expression of inclusion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091" y="1516137"/>
            <a:ext cx="10415076" cy="446630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2400" dirty="0"/>
          </a:p>
          <a:p>
            <a:pPr marL="4389120" lvl="8" indent="0">
              <a:buNone/>
            </a:pPr>
            <a:endParaRPr lang="en-US" sz="1320" dirty="0"/>
          </a:p>
          <a:p>
            <a:pPr marL="0" indent="0">
              <a:buNone/>
            </a:pPr>
            <a:r>
              <a:rPr lang="en-US" sz="12800" dirty="0">
                <a:solidFill>
                  <a:srgbClr val="002060"/>
                </a:solidFill>
                <a:latin typeface="Rockwell" panose="02060603020205020403" pitchFamily="18" charset="0"/>
              </a:rPr>
              <a:t>I</a:t>
            </a:r>
            <a:r>
              <a:rPr lang="en-US" sz="12800" dirty="0">
                <a:latin typeface="Rockwell" panose="02060603020205020403" pitchFamily="18" charset="0"/>
              </a:rPr>
              <a:t> </a:t>
            </a:r>
            <a:r>
              <a:rPr lang="en-US" sz="12800" dirty="0" smtClean="0">
                <a:latin typeface="Rockwell" panose="02060603020205020403" pitchFamily="18" charset="0"/>
              </a:rPr>
              <a:t>  </a:t>
            </a:r>
            <a:r>
              <a:rPr lang="en-US" sz="12800" dirty="0" err="1" smtClean="0">
                <a:latin typeface="Rockwell" panose="02060603020205020403" pitchFamily="18" charset="0"/>
              </a:rPr>
              <a:t>nclude</a:t>
            </a:r>
            <a:r>
              <a:rPr lang="en-US" sz="12800" dirty="0" smtClean="0">
                <a:latin typeface="Rockwell" panose="02060603020205020403" pitchFamily="18" charset="0"/>
              </a:rPr>
              <a:t> </a:t>
            </a:r>
            <a:r>
              <a:rPr lang="en-US" sz="12800" dirty="0">
                <a:latin typeface="Rockwell" panose="02060603020205020403" pitchFamily="18" charset="0"/>
              </a:rPr>
              <a:t>everyone</a:t>
            </a:r>
            <a:endParaRPr lang="en-US" sz="12800" dirty="0">
              <a:solidFill>
                <a:srgbClr val="002060"/>
              </a:solidFill>
              <a:latin typeface="Rockwell" panose="02060603020205020403" pitchFamily="18" charset="0"/>
            </a:endParaRPr>
          </a:p>
          <a:p>
            <a:pPr marL="0" indent="0">
              <a:buNone/>
            </a:pPr>
            <a:r>
              <a:rPr lang="en-US" sz="128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N </a:t>
            </a:r>
            <a:r>
              <a:rPr lang="en-US" sz="12800" dirty="0">
                <a:latin typeface="Rockwell" panose="02060603020205020403" pitchFamily="18" charset="0"/>
              </a:rPr>
              <a:t>ever, ever left out</a:t>
            </a:r>
          </a:p>
          <a:p>
            <a:pPr marL="0" indent="0">
              <a:buNone/>
            </a:pPr>
            <a:r>
              <a:rPr lang="en-US" sz="128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C </a:t>
            </a:r>
            <a:r>
              <a:rPr lang="en-US" sz="12800" dirty="0" err="1">
                <a:latin typeface="Rockwell" panose="02060603020205020403" pitchFamily="18" charset="0"/>
              </a:rPr>
              <a:t>hoose</a:t>
            </a:r>
            <a:r>
              <a:rPr lang="en-US" sz="12800" dirty="0">
                <a:latin typeface="Rockwell" panose="02060603020205020403" pitchFamily="18" charset="0"/>
              </a:rPr>
              <a:t> to include</a:t>
            </a:r>
          </a:p>
          <a:p>
            <a:pPr marL="0" indent="0">
              <a:buNone/>
            </a:pPr>
            <a:r>
              <a:rPr lang="en-US" sz="128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L  </a:t>
            </a:r>
            <a:r>
              <a:rPr lang="en-US" sz="12800" dirty="0" err="1" smtClean="0">
                <a:latin typeface="Rockwell" panose="02060603020205020403" pitchFamily="18" charset="0"/>
              </a:rPr>
              <a:t>eaving</a:t>
            </a:r>
            <a:r>
              <a:rPr lang="en-US" sz="12800" dirty="0" smtClean="0">
                <a:latin typeface="Rockwell" panose="02060603020205020403" pitchFamily="18" charset="0"/>
              </a:rPr>
              <a:t> </a:t>
            </a:r>
            <a:r>
              <a:rPr lang="en-US" sz="12800" dirty="0">
                <a:latin typeface="Rockwell" panose="02060603020205020403" pitchFamily="18" charset="0"/>
              </a:rPr>
              <a:t>someone out is wrong</a:t>
            </a:r>
          </a:p>
          <a:p>
            <a:pPr marL="0" indent="0">
              <a:buNone/>
            </a:pPr>
            <a:r>
              <a:rPr lang="en-US" sz="128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U </a:t>
            </a:r>
            <a:r>
              <a:rPr lang="en-US" sz="12800" dirty="0" err="1">
                <a:latin typeface="Rockwell" panose="02060603020205020403" pitchFamily="18" charset="0"/>
              </a:rPr>
              <a:t>nfair</a:t>
            </a:r>
            <a:r>
              <a:rPr lang="en-US" sz="12800" dirty="0">
                <a:latin typeface="Rockwell" panose="02060603020205020403" pitchFamily="18" charset="0"/>
              </a:rPr>
              <a:t> for others to be left out </a:t>
            </a:r>
          </a:p>
          <a:p>
            <a:pPr marL="0" indent="0">
              <a:buNone/>
            </a:pPr>
            <a:r>
              <a:rPr lang="en-US" sz="128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S </a:t>
            </a:r>
            <a:r>
              <a:rPr lang="en-US" sz="12800" dirty="0" err="1">
                <a:latin typeface="Rockwell" panose="02060603020205020403" pitchFamily="18" charset="0"/>
              </a:rPr>
              <a:t>omething</a:t>
            </a:r>
            <a:r>
              <a:rPr lang="en-US" sz="12800" dirty="0">
                <a:latin typeface="Rockwell" panose="02060603020205020403" pitchFamily="18" charset="0"/>
              </a:rPr>
              <a:t> for everyone</a:t>
            </a:r>
          </a:p>
          <a:p>
            <a:pPr marL="0" indent="0">
              <a:buNone/>
            </a:pPr>
            <a:r>
              <a:rPr lang="en-US" sz="128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I  </a:t>
            </a:r>
            <a:r>
              <a:rPr lang="en-US" sz="12800" dirty="0" err="1" smtClean="0">
                <a:latin typeface="Rockwell" panose="02060603020205020403" pitchFamily="18" charset="0"/>
              </a:rPr>
              <a:t>nvite</a:t>
            </a:r>
            <a:r>
              <a:rPr lang="en-US" sz="12800" dirty="0" smtClean="0">
                <a:latin typeface="Rockwell" panose="02060603020205020403" pitchFamily="18" charset="0"/>
              </a:rPr>
              <a:t> </a:t>
            </a:r>
            <a:r>
              <a:rPr lang="en-US" sz="12800" dirty="0">
                <a:latin typeface="Rockwell" panose="02060603020205020403" pitchFamily="18" charset="0"/>
              </a:rPr>
              <a:t>everyone </a:t>
            </a:r>
            <a:endParaRPr lang="en-US" sz="12800" dirty="0" smtClean="0">
              <a:latin typeface="Rockwell" panose="02060603020205020403" pitchFamily="18" charset="0"/>
            </a:endParaRPr>
          </a:p>
          <a:p>
            <a:pPr marL="0" indent="0">
              <a:buNone/>
            </a:pPr>
            <a:r>
              <a:rPr lang="en-US" sz="128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O </a:t>
            </a:r>
            <a:r>
              <a:rPr lang="en-US" sz="12800" dirty="0" err="1">
                <a:latin typeface="Rockwell" panose="02060603020205020403" pitchFamily="18" charset="0"/>
              </a:rPr>
              <a:t>utrageously</a:t>
            </a:r>
            <a:r>
              <a:rPr lang="en-US" sz="12800" dirty="0">
                <a:latin typeface="Rockwell" panose="02060603020205020403" pitchFamily="18" charset="0"/>
              </a:rPr>
              <a:t> fun when …</a:t>
            </a:r>
          </a:p>
          <a:p>
            <a:pPr marL="0" indent="0">
              <a:buNone/>
            </a:pPr>
            <a:r>
              <a:rPr lang="en-US" sz="12800" dirty="0" smtClean="0">
                <a:solidFill>
                  <a:srgbClr val="002060"/>
                </a:solidFill>
                <a:latin typeface="Rockwell" panose="02060603020205020403" pitchFamily="18" charset="0"/>
              </a:rPr>
              <a:t>No</a:t>
            </a:r>
            <a:r>
              <a:rPr lang="en-US" sz="12800" dirty="0" smtClean="0">
                <a:latin typeface="Rockwell" panose="02060603020205020403" pitchFamily="18" charset="0"/>
              </a:rPr>
              <a:t> </a:t>
            </a:r>
            <a:r>
              <a:rPr lang="en-US" sz="12800" dirty="0">
                <a:latin typeface="Rockwell" panose="02060603020205020403" pitchFamily="18" charset="0"/>
              </a:rPr>
              <a:t>one is </a:t>
            </a:r>
            <a:r>
              <a:rPr lang="en-US" sz="12800" dirty="0" smtClean="0">
                <a:latin typeface="Rockwell" panose="02060603020205020403" pitchFamily="18" charset="0"/>
              </a:rPr>
              <a:t>ever </a:t>
            </a:r>
            <a:r>
              <a:rPr lang="en-US" sz="12800" dirty="0">
                <a:latin typeface="Rockwell" panose="02060603020205020403" pitchFamily="18" charset="0"/>
              </a:rPr>
              <a:t>left </a:t>
            </a:r>
            <a:r>
              <a:rPr lang="en-US" sz="12800" dirty="0" smtClean="0">
                <a:latin typeface="Rockwell" panose="02060603020205020403" pitchFamily="18" charset="0"/>
              </a:rPr>
              <a:t>out!</a:t>
            </a:r>
            <a:endParaRPr lang="en-US" sz="12800" dirty="0">
              <a:latin typeface="Rockwell" panose="02060603020205020403" pitchFamily="18" charset="0"/>
            </a:endParaRPr>
          </a:p>
          <a:p>
            <a:pPr marL="4389120" lvl="8" indent="0">
              <a:buNone/>
            </a:pPr>
            <a:r>
              <a:rPr lang="en-US" sz="5800" dirty="0"/>
              <a:t>	</a:t>
            </a:r>
            <a:r>
              <a:rPr lang="en-US" sz="3000" dirty="0"/>
              <a:t>	</a:t>
            </a:r>
            <a:r>
              <a:rPr lang="en-US" sz="1320" dirty="0"/>
              <a:t>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00467-2C26-C343-9763-9BDDADED9A2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 descr="\\ns3\Administration\Fund Development\New Easterseals Brand\Rio Grande Valley_Panton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6073254"/>
            <a:ext cx="1978116" cy="693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277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82" y="154109"/>
            <a:ext cx="4674844" cy="654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24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5371"/>
            <a:ext cx="12192000" cy="1002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49" y="6143987"/>
            <a:ext cx="1174923" cy="625642"/>
          </a:xfrm>
          <a:prstGeom prst="rect">
            <a:avLst/>
          </a:prstGeom>
        </p:spPr>
      </p:pic>
      <p:pic>
        <p:nvPicPr>
          <p:cNvPr id="5" name="Picture 2" descr="\\darsnetmoss.dars.txnet.state.tx.us\DavWWWRoot\sites\ecis\Production Tools\Stock Images\Caucasian-girl-dancing-Fotolia_30643993_Subscription_Monthly_X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5" b="95848" l="9916" r="89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93" y="588481"/>
            <a:ext cx="3539205" cy="526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14073" y="1505396"/>
            <a:ext cx="63535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Thank you for partnering for quality early learning, prevention and intervention that give children the best start in life!</a:t>
            </a:r>
          </a:p>
          <a:p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Pattie Rosenlund, Executive Director, Easterseals RGV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66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5131" y="369726"/>
            <a:ext cx="91410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What do our partners say about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Inclusion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</a:rPr>
              <a:t>ADA and IDEA: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9823" y="2662106"/>
            <a:ext cx="9582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979" y="2420237"/>
            <a:ext cx="86304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Programs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that receive state or federal 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/>
              </a:rPr>
              <a:t>funding can not turn away children with disabilities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smtClean="0">
                <a:solidFill>
                  <a:prstClr val="black"/>
                </a:solidFill>
                <a:latin typeface="Calibri" panose="020F0502020204030204"/>
              </a:rPr>
              <a:t>Programs that do not accommodate children with disabilities are at risk of losing program funding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smtClean="0">
                <a:solidFill>
                  <a:prstClr val="black"/>
                </a:solidFill>
                <a:latin typeface="Calibri" panose="020F0502020204030204"/>
              </a:rPr>
              <a:t>Legal action can be taken against entities that do not comply with reasonable accommodations and modifications for children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IDEA ensures </a:t>
            </a:r>
            <a:r>
              <a:rPr lang="en-US" sz="2400" dirty="0"/>
              <a:t>services to children with </a:t>
            </a:r>
            <a:r>
              <a:rPr lang="en-US" sz="2400" dirty="0" smtClean="0"/>
              <a:t>disabilities and governs </a:t>
            </a:r>
            <a:r>
              <a:rPr lang="en-US" sz="2400" dirty="0"/>
              <a:t>how states and public agencies provide early intervention &amp; special education </a:t>
            </a:r>
            <a:r>
              <a:rPr lang="en-US" sz="2400" dirty="0" smtClean="0"/>
              <a:t>services– PART B and PART C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9" b="18182"/>
          <a:stretch/>
        </p:blipFill>
        <p:spPr>
          <a:xfrm>
            <a:off x="9269755" y="4504880"/>
            <a:ext cx="2461967" cy="1187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0128" y="1733418"/>
            <a:ext cx="18573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89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3154"/>
            <a:ext cx="12192000" cy="12148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6057" y="2238103"/>
            <a:ext cx="108411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Children with special needs: 746.1205 </a:t>
            </a:r>
            <a:r>
              <a:rPr lang="en-US" dirty="0"/>
              <a:t>Supervise Children at all times to determine how closely caregivers need to supervise children based on individual differences and abilities </a:t>
            </a:r>
          </a:p>
          <a:p>
            <a:r>
              <a:rPr lang="en-US" b="1" dirty="0"/>
              <a:t>Training: 746.1309 24 hours of training clock hours for childcare providers  </a:t>
            </a:r>
          </a:p>
          <a:p>
            <a:pPr marL="342900" indent="-342900">
              <a:buAutoNum type="arabicPeriod"/>
            </a:pPr>
            <a:r>
              <a:rPr lang="en-US" dirty="0"/>
              <a:t>Each Provider must show annual clock hours in the care of children with special needs </a:t>
            </a:r>
          </a:p>
          <a:p>
            <a:pPr marL="342900" indent="-342900">
              <a:buAutoNum type="arabicPeriod"/>
            </a:pPr>
            <a:r>
              <a:rPr lang="en-US" dirty="0"/>
              <a:t>Cultural diversity of Children &amp; Families   </a:t>
            </a:r>
          </a:p>
          <a:p>
            <a:r>
              <a:rPr lang="en-US" b="1" dirty="0"/>
              <a:t>Center Directors Training : 746.1311 – </a:t>
            </a:r>
            <a:r>
              <a:rPr lang="en-US" dirty="0"/>
              <a:t>Center Directors must be trained 30 hours annual with at least 6 hours in category including serving children with special Needs                           </a:t>
            </a:r>
          </a:p>
          <a:p>
            <a:r>
              <a:rPr lang="en-US" b="1" dirty="0"/>
              <a:t>Determining child/ caregiver ration? : 746.1507 </a:t>
            </a:r>
            <a:r>
              <a:rPr lang="en-US" dirty="0"/>
              <a:t>– you may use developmental and emotional age, rather than chronical age </a:t>
            </a:r>
          </a:p>
          <a:p>
            <a:r>
              <a:rPr lang="en-US" b="1" dirty="0" smtClean="0"/>
              <a:t>746.3815 </a:t>
            </a:r>
            <a:r>
              <a:rPr lang="en-US" b="1" dirty="0"/>
              <a:t>–</a:t>
            </a:r>
            <a:r>
              <a:rPr lang="en-US" dirty="0"/>
              <a:t> </a:t>
            </a:r>
            <a:r>
              <a:rPr lang="en-US" b="1" dirty="0"/>
              <a:t>medical assistance</a:t>
            </a:r>
            <a:r>
              <a:rPr lang="en-US" dirty="0"/>
              <a:t> –Providers must provide specialized medical as 					required by a medical  provider for children who require assistance or </a:t>
            </a:r>
            <a:r>
              <a:rPr lang="en-US" dirty="0" smtClean="0"/>
              <a:t>special medical care </a:t>
            </a:r>
            <a:r>
              <a:rPr lang="en-US" dirty="0"/>
              <a:t>					</a:t>
            </a:r>
          </a:p>
        </p:txBody>
      </p:sp>
      <p:pic>
        <p:nvPicPr>
          <p:cNvPr id="6" name="Picture 5" descr="\\ns3\Administration\Fund Development\New Easterseals Brand\Rio Grande Valley_Panton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982" y="5993444"/>
            <a:ext cx="1978116" cy="693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45" y="5264257"/>
            <a:ext cx="2185852" cy="1458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470262" y="414887"/>
            <a:ext cx="110860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dirty="0">
                <a:solidFill>
                  <a:srgbClr val="5B9BD5">
                    <a:lumMod val="50000"/>
                  </a:srgbClr>
                </a:solidFill>
              </a:rPr>
              <a:t>What do our </a:t>
            </a:r>
            <a:r>
              <a:rPr lang="en-US" sz="4000" dirty="0" smtClean="0">
                <a:solidFill>
                  <a:srgbClr val="5B9BD5">
                    <a:lumMod val="50000"/>
                  </a:srgbClr>
                </a:solidFill>
              </a:rPr>
              <a:t>childcare partners </a:t>
            </a:r>
            <a:r>
              <a:rPr lang="en-US" sz="4000" dirty="0">
                <a:solidFill>
                  <a:srgbClr val="5B9BD5">
                    <a:lumMod val="50000"/>
                  </a:srgbClr>
                </a:solidFill>
              </a:rPr>
              <a:t>say </a:t>
            </a:r>
            <a:r>
              <a:rPr lang="en-US" sz="4000" dirty="0" smtClean="0">
                <a:solidFill>
                  <a:srgbClr val="5B9BD5">
                    <a:lumMod val="50000"/>
                  </a:srgbClr>
                </a:solidFill>
              </a:rPr>
              <a:t>about </a:t>
            </a:r>
            <a:r>
              <a:rPr lang="en-US" sz="4000" dirty="0">
                <a:solidFill>
                  <a:srgbClr val="5B9BD5">
                    <a:lumMod val="50000"/>
                  </a:srgbClr>
                </a:solidFill>
              </a:rPr>
              <a:t>Inclusion ?</a:t>
            </a:r>
          </a:p>
          <a:p>
            <a:pPr lvl="0">
              <a:defRPr/>
            </a:pPr>
            <a:r>
              <a:rPr lang="en-US" sz="4000" dirty="0">
                <a:solidFill>
                  <a:srgbClr val="5B9BD5">
                    <a:lumMod val="50000"/>
                  </a:srgbClr>
                </a:solidFill>
              </a:rPr>
              <a:t> </a:t>
            </a:r>
            <a:endParaRPr lang="en-US" sz="4000" dirty="0" smtClean="0">
              <a:solidFill>
                <a:srgbClr val="5B9BD5">
                  <a:lumMod val="50000"/>
                </a:srgbClr>
              </a:solidFill>
            </a:endParaRPr>
          </a:p>
          <a:p>
            <a:pPr lvl="0">
              <a:defRPr/>
            </a:pPr>
            <a:r>
              <a:rPr lang="en-US" sz="4000" dirty="0" smtClean="0">
                <a:solidFill>
                  <a:srgbClr val="5B9BD5">
                    <a:lumMod val="50000"/>
                  </a:srgbClr>
                </a:solidFill>
              </a:rPr>
              <a:t>Childcare Minimum Standards:</a:t>
            </a:r>
            <a:endParaRPr lang="en-US" sz="4000" dirty="0">
              <a:solidFill>
                <a:srgbClr val="5B9BD5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2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3154"/>
            <a:ext cx="12192000" cy="12148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5063" y="473010"/>
            <a:ext cx="99243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dirty="0" smtClean="0">
                <a:solidFill>
                  <a:srgbClr val="5B9BD5">
                    <a:lumMod val="50000"/>
                  </a:srgbClr>
                </a:solidFill>
              </a:rPr>
              <a:t>What do our partners say about Inclusion ?</a:t>
            </a:r>
          </a:p>
          <a:p>
            <a:pPr lvl="0">
              <a:defRPr/>
            </a:pPr>
            <a:r>
              <a:rPr lang="en-US" sz="4000" dirty="0" smtClean="0">
                <a:solidFill>
                  <a:srgbClr val="5B9BD5">
                    <a:lumMod val="50000"/>
                  </a:srgbClr>
                </a:solidFill>
              </a:rPr>
              <a:t>WORKFORCE:</a:t>
            </a:r>
            <a:endParaRPr lang="en-US" sz="4000" dirty="0" smtClean="0">
              <a:solidFill>
                <a:srgbClr val="002060"/>
              </a:solidFill>
            </a:endParaRPr>
          </a:p>
        </p:txBody>
      </p:sp>
      <p:pic>
        <p:nvPicPr>
          <p:cNvPr id="6" name="Picture 5" descr="\\ns3\Administration\Fund Development\New Easterseals Brand\Rio Grande Valley_Panton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078583"/>
            <a:ext cx="1978116" cy="6939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262743" y="2072639"/>
            <a:ext cx="1002356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</a:rPr>
              <a:t>Childcare centers must not turn away children with special needs because of their disability </a:t>
            </a:r>
          </a:p>
          <a:p>
            <a:pPr lvl="0">
              <a:defRPr/>
            </a:pPr>
            <a:endParaRPr lang="en-US" sz="28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</a:rPr>
              <a:t>Your funding and participation in Texas Workforce Childcare Services are at risk if you are intentionally turning  away children with disabilities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915" y="424990"/>
            <a:ext cx="1478933" cy="141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6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0518"/>
            <a:ext cx="12192000" cy="1347484"/>
          </a:xfrm>
          <a:prstGeom prst="rect">
            <a:avLst/>
          </a:prstGeom>
        </p:spPr>
      </p:pic>
      <p:pic>
        <p:nvPicPr>
          <p:cNvPr id="6" name="Picture 5" descr="\\ns3\Administration\Fund Development\New Easterseals Brand\Rio Grande Valley_Panton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078583"/>
            <a:ext cx="1978116" cy="6939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027611" y="646561"/>
            <a:ext cx="97884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dirty="0">
                <a:solidFill>
                  <a:srgbClr val="5B9BD5">
                    <a:lumMod val="50000"/>
                  </a:srgbClr>
                </a:solidFill>
              </a:rPr>
              <a:t>What do our partners say about Inclusion </a:t>
            </a:r>
            <a:r>
              <a:rPr lang="en-US" sz="4000" dirty="0" smtClean="0">
                <a:solidFill>
                  <a:srgbClr val="5B9BD5">
                    <a:lumMod val="50000"/>
                  </a:srgbClr>
                </a:solidFill>
              </a:rPr>
              <a:t>?</a:t>
            </a:r>
          </a:p>
          <a:p>
            <a:pPr lvl="0">
              <a:defRPr/>
            </a:pPr>
            <a:r>
              <a:rPr lang="en-US" sz="4000" dirty="0" smtClean="0">
                <a:solidFill>
                  <a:srgbClr val="5B9BD5">
                    <a:lumMod val="50000"/>
                  </a:srgbClr>
                </a:solidFill>
              </a:rPr>
              <a:t>CACFP/Department of Agriculture:</a:t>
            </a:r>
            <a:endParaRPr lang="en-US" sz="40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7611" y="2237931"/>
            <a:ext cx="1035449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</a:rPr>
              <a:t>Childcare centers must not turn away children with special needs because of their disability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</a:rPr>
              <a:t>Civil Rights Training must be completed annually by all staff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</a:rPr>
              <a:t>It is a child's civil right to be offered food and nutrition services regardless of disability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prstClr val="black"/>
                </a:solidFill>
              </a:rPr>
              <a:t>Funding </a:t>
            </a:r>
            <a:r>
              <a:rPr lang="en-US" sz="2800" dirty="0">
                <a:solidFill>
                  <a:prstClr val="black"/>
                </a:solidFill>
              </a:rPr>
              <a:t>and participation in CACFP Services </a:t>
            </a:r>
            <a:r>
              <a:rPr lang="en-US" sz="2800" dirty="0" smtClean="0">
                <a:solidFill>
                  <a:prstClr val="black"/>
                </a:solidFill>
              </a:rPr>
              <a:t>is </a:t>
            </a:r>
            <a:r>
              <a:rPr lang="en-US" sz="2800" dirty="0">
                <a:solidFill>
                  <a:prstClr val="black"/>
                </a:solidFill>
              </a:rPr>
              <a:t>at risk if </a:t>
            </a:r>
            <a:r>
              <a:rPr lang="en-US" sz="2800" dirty="0" smtClean="0">
                <a:solidFill>
                  <a:prstClr val="black"/>
                </a:solidFill>
              </a:rPr>
              <a:t>intentionally </a:t>
            </a:r>
            <a:r>
              <a:rPr lang="en-US" sz="2800" dirty="0">
                <a:solidFill>
                  <a:prstClr val="black"/>
                </a:solidFill>
              </a:rPr>
              <a:t>turning  away children with disabilities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28" y="5510517"/>
            <a:ext cx="2898687" cy="67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8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3154"/>
            <a:ext cx="12192000" cy="1214847"/>
          </a:xfrm>
          <a:prstGeom prst="rect">
            <a:avLst/>
          </a:prstGeom>
        </p:spPr>
      </p:pic>
      <p:pic>
        <p:nvPicPr>
          <p:cNvPr id="6" name="Picture 5" descr="\\ns3\Administration\Fund Development\New Easterseals Brand\Rio Grande Valley_Panton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078583"/>
            <a:ext cx="1978116" cy="693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57" y="3802049"/>
            <a:ext cx="3507189" cy="2020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American Girl's 2020 &quot;Girl of the Year&quot; is Joss, a surfer who rocks a hearing aid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57" y="658017"/>
            <a:ext cx="3400355" cy="2637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19999" y="565759"/>
            <a:ext cx="40146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03030"/>
                </a:solidFill>
                <a:latin typeface="Georgia Pro"/>
                <a:hlinkClick r:id="rId7"/>
              </a:rPr>
              <a:t>American </a:t>
            </a:r>
            <a:r>
              <a:rPr lang="en-US" dirty="0">
                <a:solidFill>
                  <a:srgbClr val="303030"/>
                </a:solidFill>
                <a:latin typeface="Georgia Pro"/>
                <a:hlinkClick r:id="rId7"/>
              </a:rPr>
              <a:t>Girl </a:t>
            </a:r>
            <a:r>
              <a:rPr lang="en-US" dirty="0">
                <a:solidFill>
                  <a:srgbClr val="303030"/>
                </a:solidFill>
                <a:latin typeface="Georgia Pro"/>
              </a:rPr>
              <a:t>is starting off the new year with a message of ambition and </a:t>
            </a:r>
            <a:r>
              <a:rPr lang="en-US" dirty="0" smtClean="0">
                <a:solidFill>
                  <a:srgbClr val="303030"/>
                </a:solidFill>
                <a:latin typeface="Georgia Pro"/>
              </a:rPr>
              <a:t>inclusivity.</a:t>
            </a:r>
            <a:r>
              <a:rPr lang="en-US" dirty="0"/>
              <a:t> Joss is the American Girl's first-ever doll who has a disability.</a:t>
            </a:r>
          </a:p>
          <a:p>
            <a:r>
              <a:rPr lang="en-US" dirty="0"/>
              <a:t>"She has congenital hearing loss. She was born deaf in her left ear and can hear a little bit in her right ear," American Girl president Jamie Cygielman told USA TODAY.</a:t>
            </a:r>
          </a:p>
          <a:p>
            <a:r>
              <a:rPr lang="en-US" dirty="0"/>
              <a:t>American Girl has </a:t>
            </a:r>
            <a:r>
              <a:rPr lang="en-US" dirty="0" smtClean="0"/>
              <a:t>offered </a:t>
            </a:r>
            <a:r>
              <a:rPr lang="en-US" dirty="0"/>
              <a:t>dolls that can be fitted with hearing aids and dolls with crutches and wheelchairs, but Joss is the first character whose disability is part of her </a:t>
            </a:r>
            <a:r>
              <a:rPr lang="en-US" dirty="0" smtClean="0"/>
              <a:t>story.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69736" y="340212"/>
            <a:ext cx="33468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>Inclusion </a:t>
            </a:r>
            <a:r>
              <a:rPr lang="en-US" sz="4800" dirty="0" smtClean="0">
                <a:solidFill>
                  <a:schemeClr val="accent1">
                    <a:lumMod val="50000"/>
                  </a:schemeClr>
                </a:solidFill>
              </a:rPr>
              <a:t>Is…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19999" y="4812157"/>
            <a:ext cx="3210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accent1">
                    <a:lumMod val="50000"/>
                  </a:schemeClr>
                </a:solidFill>
              </a:rPr>
              <a:t>Mainstream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2" descr="Image result for peanut butter falcon movie quot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39" y="1329513"/>
            <a:ext cx="3102985" cy="419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72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3154"/>
            <a:ext cx="12192000" cy="1214847"/>
          </a:xfrm>
          <a:prstGeom prst="rect">
            <a:avLst/>
          </a:prstGeom>
        </p:spPr>
      </p:pic>
      <p:pic>
        <p:nvPicPr>
          <p:cNvPr id="6" name="Picture 5" descr="\\ns3\Administration\Fund Development\New Easterseals Brand\Rio Grande Valley_Panton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078583"/>
            <a:ext cx="1978116" cy="6939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40737" y="344380"/>
            <a:ext cx="29594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Inclusion Is 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7488792" y="775564"/>
            <a:ext cx="43593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A Different Way of Learning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6279" y="2939534"/>
            <a:ext cx="3247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Gainful Employment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/>
          <a:stretch/>
        </p:blipFill>
        <p:spPr>
          <a:xfrm>
            <a:off x="825170" y="1156983"/>
            <a:ext cx="2173343" cy="1934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3146568" y="5579069"/>
            <a:ext cx="32245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Life Long Friendships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9" y="3655064"/>
            <a:ext cx="3115448" cy="2336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6741" r="12077" b="14615"/>
          <a:stretch/>
        </p:blipFill>
        <p:spPr>
          <a:xfrm>
            <a:off x="4630700" y="324153"/>
            <a:ext cx="2907170" cy="2211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271" y="1489259"/>
            <a:ext cx="2525856" cy="397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17" y="3709732"/>
            <a:ext cx="2955324" cy="1970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99" y="2568173"/>
            <a:ext cx="3161397" cy="2371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782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3154"/>
            <a:ext cx="12192000" cy="12148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754" y="2004629"/>
            <a:ext cx="71400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It’s about opportunity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Good practice and policy and law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Impact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Partnerships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Community engagement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 descr="\\ns3\Administration\Fund Development\New Easterseals Brand\Rio Grande Valley_Panton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078583"/>
            <a:ext cx="1978116" cy="693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15" y="1024503"/>
            <a:ext cx="2929677" cy="3906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35154" y="670560"/>
            <a:ext cx="6462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The importance of inclusion….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3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B5D51D3377154683B8641DAEE8073A" ma:contentTypeVersion="13" ma:contentTypeDescription="Create a new document." ma:contentTypeScope="" ma:versionID="95e79b7728654d97018bdf1be0b040be">
  <xsd:schema xmlns:xsd="http://www.w3.org/2001/XMLSchema" xmlns:xs="http://www.w3.org/2001/XMLSchema" xmlns:p="http://schemas.microsoft.com/office/2006/metadata/properties" xmlns:ns3="5bb28e9d-00f8-431a-a90e-cc5eed1aeea2" xmlns:ns4="1ec7d4b7-fab7-4627-94f8-4419272e20f4" targetNamespace="http://schemas.microsoft.com/office/2006/metadata/properties" ma:root="true" ma:fieldsID="9a591aa7d3f86b82dec2b342602217db" ns3:_="" ns4:_="">
    <xsd:import namespace="5bb28e9d-00f8-431a-a90e-cc5eed1aeea2"/>
    <xsd:import namespace="1ec7d4b7-fab7-4627-94f8-4419272e20f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b28e9d-00f8-431a-a90e-cc5eed1aee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c7d4b7-fab7-4627-94f8-4419272e20f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2BF8A79-DAC4-40A3-9DB7-FB4484B7E4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b28e9d-00f8-431a-a90e-cc5eed1aeea2"/>
    <ds:schemaRef ds:uri="1ec7d4b7-fab7-4627-94f8-4419272e20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B1AF3F1-7B06-4355-9CA9-456847ABE6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BB3DBC-8D41-4F80-BA3A-B3A76325E050}">
  <ds:schemaRefs>
    <ds:schemaRef ds:uri="1ec7d4b7-fab7-4627-94f8-4419272e20f4"/>
    <ds:schemaRef ds:uri="http://schemas.microsoft.com/office/2006/documentManagement/types"/>
    <ds:schemaRef ds:uri="5bb28e9d-00f8-431a-a90e-cc5eed1aeea2"/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1641</TotalTime>
  <Words>1635</Words>
  <Application>Microsoft Office PowerPoint</Application>
  <PresentationFormat>Widescreen</PresentationFormat>
  <Paragraphs>209</Paragraphs>
  <Slides>26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Georgia Pro</vt:lpstr>
      <vt:lpstr>Lucida Handwriting</vt:lpstr>
      <vt:lpstr>Rockwell</vt:lpstr>
      <vt:lpstr>Times New Roman</vt:lpstr>
      <vt:lpstr>Wingdings</vt:lpstr>
      <vt:lpstr>Office Theme</vt:lpstr>
      <vt:lpstr>Presentation</vt:lpstr>
      <vt:lpstr>PowerPoint Presentation</vt:lpstr>
      <vt:lpstr>Why is it important to provide Inclusive Opportunities for Children?   In Life…  At one point in our lives —  one way or another —  disability will touch every single American.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Inclusion from a child’s perspective: Patrick won a school district essay contest with his creative expression of inclusion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Pattie Rosenlund</dc:creator>
  <cp:lastModifiedBy>Pattie Rosenlund</cp:lastModifiedBy>
  <cp:revision>125</cp:revision>
  <cp:lastPrinted>2020-01-19T20:04:55Z</cp:lastPrinted>
  <dcterms:created xsi:type="dcterms:W3CDTF">2019-02-04T15:14:39Z</dcterms:created>
  <dcterms:modified xsi:type="dcterms:W3CDTF">2020-08-19T17:24:44Z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0x0101000BB5D51D3377154683B8641DAEE8073A</vt:lpwstr>
  </property>
</Properties>
</file>